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2"/>
  </p:notesMasterIdLst>
  <p:sldIdLst>
    <p:sldId id="257" r:id="rId2"/>
    <p:sldId id="258" r:id="rId3"/>
    <p:sldId id="269" r:id="rId4"/>
    <p:sldId id="266" r:id="rId5"/>
    <p:sldId id="268" r:id="rId6"/>
    <p:sldId id="262" r:id="rId7"/>
    <p:sldId id="263" r:id="rId8"/>
    <p:sldId id="264" r:id="rId9"/>
    <p:sldId id="265" r:id="rId10"/>
    <p:sldId id="261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0" autoAdjust="0"/>
    <p:restoredTop sz="76080" autoAdjust="0"/>
  </p:normalViewPr>
  <p:slideViewPr>
    <p:cSldViewPr>
      <p:cViewPr varScale="1">
        <p:scale>
          <a:sx n="82" d="100"/>
          <a:sy n="82" d="100"/>
        </p:scale>
        <p:origin x="-80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71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B89684D-9893-4A80-8C03-23ABE093345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40EDDCF-8335-44F2-AA6C-08BE7CB9360E}" type="slidenum">
              <a:rPr lang="en-US"/>
              <a:pPr/>
              <a:t>1</a:t>
            </a:fld>
            <a:endParaRPr lang="en-US"/>
          </a:p>
        </p:txBody>
      </p:sp>
      <p:sp>
        <p:nvSpPr>
          <p:cNvPr id="102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b="1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F949FC-9FC3-415D-A365-6B2BF61422CC}" type="slidenum">
              <a:rPr lang="en-US"/>
              <a:pPr/>
              <a:t>10</a:t>
            </a:fld>
            <a:endParaRPr lang="en-US"/>
          </a:p>
        </p:txBody>
      </p:sp>
      <p:sp>
        <p:nvSpPr>
          <p:cNvPr id="1229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0"/>
              </a:spcBef>
            </a:pPr>
            <a:endParaRPr lang="en-US" sz="240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6335925-E512-45DC-99A7-33BE1E609785}" type="slidenum">
              <a:rPr lang="en-US"/>
              <a:pPr/>
              <a:t>2</a:t>
            </a:fld>
            <a:endParaRPr lang="en-US"/>
          </a:p>
        </p:txBody>
      </p:sp>
      <p:sp>
        <p:nvSpPr>
          <p:cNvPr id="819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0"/>
              </a:spcBef>
            </a:pPr>
            <a:endParaRPr lang="en-US" sz="240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12530F7-FE0B-438B-B651-29F1D94E8C1B}" type="slidenum">
              <a:rPr lang="en-US"/>
              <a:pPr/>
              <a:t>3</a:t>
            </a:fld>
            <a:endParaRPr lang="en-US"/>
          </a:p>
        </p:txBody>
      </p:sp>
      <p:sp>
        <p:nvSpPr>
          <p:cNvPr id="3789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</p:spPr>
        <p:txBody>
          <a:bodyPr/>
          <a:lstStyle/>
          <a:p>
            <a:pPr eaLnBrk="0" hangingPunct="0">
              <a:spcBef>
                <a:spcPct val="0"/>
              </a:spcBef>
            </a:pPr>
            <a:endParaRPr lang="en-US" sz="2400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D851D29-F7EF-49E8-8077-EB60EB67541A}" type="slidenum">
              <a:rPr lang="en-US"/>
              <a:pPr/>
              <a:t>4</a:t>
            </a:fld>
            <a:endParaRPr lang="en-US"/>
          </a:p>
        </p:txBody>
      </p:sp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b"/>
          <a:lstStyle/>
          <a:p>
            <a:pPr algn="r" eaLnBrk="1" hangingPunct="1"/>
            <a:fld id="{B6299AF9-E3BA-4CC0-9A36-FDFA980B457D}" type="slidenum">
              <a:rPr lang="en-US" sz="1200"/>
              <a:pPr algn="r" eaLnBrk="1" hangingPunct="1"/>
              <a:t>4</a:t>
            </a:fld>
            <a:endParaRPr lang="en-US" sz="1200"/>
          </a:p>
        </p:txBody>
      </p:sp>
      <p:sp>
        <p:nvSpPr>
          <p:cNvPr id="31747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30" tIns="45715" rIns="91430" bIns="45715"/>
          <a:lstStyle/>
          <a:p>
            <a:endParaRPr lang="en-US" sz="6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C7C2826-C018-482E-837C-89E6C86289CA}" type="slidenum">
              <a:rPr lang="en-US"/>
              <a:pPr/>
              <a:t>5</a:t>
            </a:fld>
            <a:endParaRPr lang="en-US"/>
          </a:p>
        </p:txBody>
      </p:sp>
      <p:sp>
        <p:nvSpPr>
          <p:cNvPr id="3584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b"/>
          <a:lstStyle/>
          <a:p>
            <a:pPr algn="r" eaLnBrk="1" hangingPunct="1"/>
            <a:fld id="{5237224F-419C-4F87-B3E3-5A28910DECC8}" type="slidenum">
              <a:rPr lang="en-US" sz="1200"/>
              <a:pPr algn="r" eaLnBrk="1" hangingPunct="1"/>
              <a:t>5</a:t>
            </a:fld>
            <a:endParaRPr lang="en-US" sz="1200"/>
          </a:p>
        </p:txBody>
      </p:sp>
      <p:sp>
        <p:nvSpPr>
          <p:cNvPr id="35843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30" tIns="45715" rIns="91430" bIns="45715"/>
          <a:lstStyle/>
          <a:p>
            <a:endParaRPr lang="en-US" sz="6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EC1589-BCD5-4B05-B979-6D247E93AD31}" type="slidenum">
              <a:rPr lang="en-US"/>
              <a:pPr/>
              <a:t>6</a:t>
            </a:fld>
            <a:endParaRPr lang="en-US"/>
          </a:p>
        </p:txBody>
      </p:sp>
      <p:sp>
        <p:nvSpPr>
          <p:cNvPr id="20482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b"/>
          <a:lstStyle/>
          <a:p>
            <a:pPr algn="r" eaLnBrk="1" hangingPunct="1"/>
            <a:fld id="{64025857-85AA-4602-8C53-5704A2DF3027}" type="slidenum">
              <a:rPr lang="en-US" sz="1200"/>
              <a:pPr algn="r" eaLnBrk="1" hangingPunct="1"/>
              <a:t>6</a:t>
            </a:fld>
            <a:endParaRPr lang="en-US" sz="1200"/>
          </a:p>
        </p:txBody>
      </p:sp>
      <p:sp>
        <p:nvSpPr>
          <p:cNvPr id="20483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30" tIns="45715" rIns="91430" bIns="45715"/>
          <a:lstStyle/>
          <a:p>
            <a:endParaRPr lang="en-US" sz="9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EAC169F-66CB-49C0-9FDC-C2D1ECC4CCAA}" type="slidenum">
              <a:rPr lang="en-US"/>
              <a:pPr/>
              <a:t>7</a:t>
            </a:fld>
            <a:endParaRPr lang="en-US"/>
          </a:p>
        </p:txBody>
      </p:sp>
      <p:sp>
        <p:nvSpPr>
          <p:cNvPr id="2253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b"/>
          <a:lstStyle/>
          <a:p>
            <a:pPr algn="r" eaLnBrk="1" hangingPunct="1"/>
            <a:fld id="{E7F68877-605B-49A7-ABC3-2F49723CA0AF}" type="slidenum">
              <a:rPr lang="en-US" sz="1200"/>
              <a:pPr algn="r" eaLnBrk="1" hangingPunct="1"/>
              <a:t>7</a:t>
            </a:fld>
            <a:endParaRPr lang="en-US" sz="1200"/>
          </a:p>
        </p:txBody>
      </p:sp>
      <p:sp>
        <p:nvSpPr>
          <p:cNvPr id="22531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30" tIns="45715" rIns="91430" bIns="45715"/>
          <a:lstStyle/>
          <a:p>
            <a:endParaRPr lang="en-US" sz="9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9BD1C4C-EAAD-451E-839B-0C4E6D7329E6}" type="slidenum">
              <a:rPr lang="en-US"/>
              <a:pPr/>
              <a:t>8</a:t>
            </a:fld>
            <a:endParaRPr lang="en-US"/>
          </a:p>
        </p:txBody>
      </p:sp>
      <p:sp>
        <p:nvSpPr>
          <p:cNvPr id="24578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b"/>
          <a:lstStyle/>
          <a:p>
            <a:pPr algn="r" eaLnBrk="1" hangingPunct="1"/>
            <a:fld id="{73D78AE4-002A-4D44-8FD3-01F0FB73335F}" type="slidenum">
              <a:rPr lang="en-US" sz="1200"/>
              <a:pPr algn="r" eaLnBrk="1" hangingPunct="1"/>
              <a:t>8</a:t>
            </a:fld>
            <a:endParaRPr lang="en-US" sz="1200"/>
          </a:p>
        </p:txBody>
      </p:sp>
      <p:sp>
        <p:nvSpPr>
          <p:cNvPr id="24579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30" tIns="45715" rIns="91430" bIns="45715"/>
          <a:lstStyle/>
          <a:p>
            <a:endParaRPr lang="en-US" sz="9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B559CEA-7104-469C-97CC-33D2BEF87301}" type="slidenum">
              <a:rPr lang="en-US"/>
              <a:pPr/>
              <a:t>9</a:t>
            </a:fld>
            <a:endParaRPr lang="en-US"/>
          </a:p>
        </p:txBody>
      </p:sp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b"/>
          <a:lstStyle/>
          <a:p>
            <a:pPr algn="r" eaLnBrk="1" hangingPunct="1"/>
            <a:fld id="{89C25326-14FE-40B6-BBDB-6C5415294C5C}" type="slidenum">
              <a:rPr lang="en-US" sz="1200"/>
              <a:pPr algn="r" eaLnBrk="1" hangingPunct="1"/>
              <a:t>9</a:t>
            </a:fld>
            <a:endParaRPr lang="en-US" sz="1200"/>
          </a:p>
        </p:txBody>
      </p:sp>
      <p:sp>
        <p:nvSpPr>
          <p:cNvPr id="26627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1430" tIns="45715" rIns="91430" bIns="45715"/>
          <a:lstStyle/>
          <a:p>
            <a:endParaRPr lang="en-US" sz="9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3600"/>
            <a:ext cx="7772400" cy="1470025"/>
          </a:xfrm>
          <a:effectLst>
            <a:outerShdw dist="35921" dir="2700000" algn="ctr" rotWithShape="0">
              <a:srgbClr val="000000"/>
            </a:outerShdw>
          </a:effectLst>
        </p:spPr>
        <p:txBody>
          <a:bodyPr/>
          <a:lstStyle>
            <a:lvl1pPr>
              <a:defRPr b="0">
                <a:latin typeface="Arial Black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648200"/>
            <a:ext cx="6400800" cy="1219200"/>
          </a:xfrm>
          <a:noFill/>
          <a:effectLst>
            <a:outerShdw dist="28398" dir="3806097" algn="ctr" rotWithShape="0">
              <a:srgbClr val="000000"/>
            </a:outerShdw>
          </a:effectLst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FF9900"/>
                </a:solidFill>
                <a:latin typeface="Arial Black" pitchFamily="34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4100" name="Picture 4" descr="noaa_seal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153988"/>
            <a:ext cx="990600" cy="98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Text Box 5"/>
          <p:cNvSpPr txBox="1">
            <a:spLocks noChangeArrowheads="1"/>
          </p:cNvSpPr>
          <p:nvPr userDrawn="1"/>
        </p:nvSpPr>
        <p:spPr bwMode="auto">
          <a:xfrm>
            <a:off x="914400" y="6276975"/>
            <a:ext cx="72390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b="1">
                <a:solidFill>
                  <a:schemeClr val="bg1"/>
                </a:solidFill>
              </a:rPr>
              <a:t> Center for Satellite Applications and Research (STAR) Review </a:t>
            </a:r>
            <a:br>
              <a:rPr lang="en-US" sz="1600" b="1">
                <a:solidFill>
                  <a:schemeClr val="bg1"/>
                </a:solidFill>
              </a:rPr>
            </a:br>
            <a:r>
              <a:rPr lang="en-US" sz="1600" b="1">
                <a:solidFill>
                  <a:schemeClr val="bg1"/>
                </a:solidFill>
              </a:rPr>
              <a:t>09 – 11 March 2010</a:t>
            </a:r>
          </a:p>
        </p:txBody>
      </p:sp>
      <p:sp>
        <p:nvSpPr>
          <p:cNvPr id="4102" name="Text Box 6"/>
          <p:cNvSpPr txBox="1">
            <a:spLocks noChangeArrowheads="1"/>
          </p:cNvSpPr>
          <p:nvPr userDrawn="1"/>
        </p:nvSpPr>
        <p:spPr bwMode="auto">
          <a:xfrm>
            <a:off x="8077200" y="6324600"/>
            <a:ext cx="11430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lang="en-US" sz="500">
                <a:solidFill>
                  <a:schemeClr val="bg1"/>
                </a:solidFill>
              </a:rPr>
              <a:t>Image:</a:t>
            </a:r>
          </a:p>
          <a:p>
            <a:pPr algn="r" eaLnBrk="1" hangingPunct="1">
              <a:spcBef>
                <a:spcPct val="50000"/>
              </a:spcBef>
            </a:pPr>
            <a:r>
              <a:rPr lang="en-US" sz="500">
                <a:solidFill>
                  <a:schemeClr val="bg1"/>
                </a:solidFill>
              </a:rPr>
              <a:t>MODIS Land Group, </a:t>
            </a:r>
          </a:p>
          <a:p>
            <a:pPr algn="r" eaLnBrk="1" hangingPunct="1">
              <a:spcBef>
                <a:spcPct val="50000"/>
              </a:spcBef>
            </a:pPr>
            <a:r>
              <a:rPr lang="en-US" sz="500">
                <a:solidFill>
                  <a:schemeClr val="bg1"/>
                </a:solidFill>
              </a:rPr>
              <a:t>NASA GSFC</a:t>
            </a:r>
          </a:p>
          <a:p>
            <a:pPr algn="r" eaLnBrk="1" hangingPunct="1">
              <a:spcBef>
                <a:spcPct val="50000"/>
              </a:spcBef>
            </a:pPr>
            <a:r>
              <a:rPr lang="en-US" sz="500">
                <a:solidFill>
                  <a:schemeClr val="bg1"/>
                </a:solidFill>
              </a:rPr>
              <a:t>March 2000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 userDrawn="1"/>
        </p:nvPicPr>
        <p:blipFill>
          <a:blip r:embed="rId4" cstate="print"/>
          <a:srcRect r="5185" b="5882"/>
          <a:stretch>
            <a:fillRect/>
          </a:stretch>
        </p:blipFill>
        <p:spPr bwMode="auto">
          <a:xfrm>
            <a:off x="76200" y="762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B959604-5A5A-44D0-ABFA-E481200ECB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477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477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EEAFDF8-936E-4300-9B56-3BD5F0F029D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ACDDF38-908A-45E8-8841-B8B02D427A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EF1E337-8749-4641-905B-BEFBBA8FD7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9144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144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9096230-967C-4262-AF74-6083EBB34B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94C7210-331E-4847-B5C7-BB18B02389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BD04145-A1CD-4C28-9447-E4B2924CF6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E4B091D-147B-4E6E-9A8A-B6353BC5EC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341AC6D0-4D25-42E7-8984-447FBD360D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84E1C1-3A00-45F3-A316-E16F5C39D4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 userDrawn="1"/>
        </p:nvSpPr>
        <p:spPr bwMode="auto">
          <a:xfrm>
            <a:off x="0" y="6477000"/>
            <a:ext cx="9144000" cy="381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Rectangle 3"/>
          <p:cNvSpPr>
            <a:spLocks noChangeArrowheads="1"/>
          </p:cNvSpPr>
          <p:nvPr userDrawn="1"/>
        </p:nvSpPr>
        <p:spPr bwMode="auto">
          <a:xfrm>
            <a:off x="0" y="0"/>
            <a:ext cx="9144000" cy="9144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3806097" algn="ctr" rotWithShape="0">
              <a:srgbClr val="000000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914400"/>
            <a:ext cx="9144000" cy="55626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86800" y="6534150"/>
            <a:ext cx="457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chemeClr val="bg1"/>
                </a:solidFill>
              </a:defRPr>
            </a:lvl1pPr>
          </a:lstStyle>
          <a:p>
            <a:fld id="{C0BECFC4-38E2-4B6D-9395-24AC4E41C41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079" name="Text Box 7"/>
          <p:cNvSpPr txBox="1">
            <a:spLocks noChangeArrowheads="1"/>
          </p:cNvSpPr>
          <p:nvPr userDrawn="1"/>
        </p:nvSpPr>
        <p:spPr bwMode="auto">
          <a:xfrm>
            <a:off x="1524000" y="6429375"/>
            <a:ext cx="60198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000000"/>
            </a:outerShdw>
          </a:effectLst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100" b="1">
                <a:solidFill>
                  <a:schemeClr val="bg1"/>
                </a:solidFill>
              </a:rPr>
              <a:t> Center for Satellite Applications and Research (STAR) Review</a:t>
            </a:r>
            <a:br>
              <a:rPr lang="en-US" sz="1100" b="1">
                <a:solidFill>
                  <a:schemeClr val="bg1"/>
                </a:solidFill>
              </a:rPr>
            </a:br>
            <a:r>
              <a:rPr lang="en-US" sz="1100" b="1">
                <a:solidFill>
                  <a:schemeClr val="bg1"/>
                </a:solidFill>
              </a:rPr>
              <a:t>09 – 11 March 2010</a:t>
            </a:r>
          </a:p>
        </p:txBody>
      </p:sp>
      <p:pic>
        <p:nvPicPr>
          <p:cNvPr id="3080" name="Picture 8" descr="noaa_seal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318500" y="84138"/>
            <a:ext cx="765175" cy="74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1" name="Picture 9"/>
          <p:cNvPicPr>
            <a:picLocks noChangeAspect="1" noChangeArrowheads="1"/>
          </p:cNvPicPr>
          <p:nvPr userDrawn="1"/>
        </p:nvPicPr>
        <p:blipFill>
          <a:blip r:embed="rId14" cstate="print"/>
          <a:srcRect l="8168" t="6206" r="7933" b="8696"/>
          <a:stretch>
            <a:fillRect/>
          </a:stretch>
        </p:blipFill>
        <p:spPr bwMode="auto">
          <a:xfrm>
            <a:off x="7508875" y="66675"/>
            <a:ext cx="76517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2" name="Picture 10" descr="NASA - terra_globe0047"/>
          <p:cNvPicPr>
            <a:picLocks noChangeAspect="1" noChangeArrowheads="1"/>
          </p:cNvPicPr>
          <p:nvPr userDrawn="1"/>
        </p:nvPicPr>
        <p:blipFill>
          <a:blip r:embed="rId15" cstate="print"/>
          <a:srcRect l="14102" r="14102"/>
          <a:stretch>
            <a:fillRect/>
          </a:stretch>
        </p:blipFill>
        <p:spPr bwMode="auto">
          <a:xfrm>
            <a:off x="76200" y="0"/>
            <a:ext cx="874713" cy="9144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FF99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FF9900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FF9900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FF9900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FF99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FF99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FF99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FF99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FF9900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/>
              <a:t>A Cloud Object Based Volcanic Ash Detection Technique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/>
              <a:t>Presented by</a:t>
            </a:r>
          </a:p>
          <a:p>
            <a:r>
              <a:rPr lang="en-US"/>
              <a:t>Michael Pavolonis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9A658-E2CF-4747-985F-EA41E21C232D}" type="slidenum">
              <a:rPr lang="en-US"/>
              <a:pPr/>
              <a:t>10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382000" cy="914400"/>
          </a:xfrm>
        </p:spPr>
        <p:txBody>
          <a:bodyPr/>
          <a:lstStyle/>
          <a:p>
            <a:r>
              <a:rPr lang="en-US"/>
              <a:t>Challenges and Path Forward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u="sng">
                <a:solidFill>
                  <a:srgbClr val="FF0000"/>
                </a:solidFill>
              </a:rPr>
              <a:t>Science challenges</a:t>
            </a:r>
          </a:p>
          <a:p>
            <a:pPr lvl="1">
              <a:lnSpc>
                <a:spcPct val="90000"/>
              </a:lnSpc>
            </a:pPr>
            <a:r>
              <a:rPr lang="en-US" sz="1600" b="1"/>
              <a:t>Product validation is difficult given the lack of </a:t>
            </a:r>
            <a:r>
              <a:rPr lang="en-US" sz="1600" b="1" i="1"/>
              <a:t>in-situ </a:t>
            </a:r>
            <a:r>
              <a:rPr lang="en-US" sz="1600" b="1"/>
              <a:t>observations of ash clouds.</a:t>
            </a:r>
            <a:endParaRPr lang="en-US" sz="2400"/>
          </a:p>
          <a:p>
            <a:pPr lvl="1"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800" b="1" u="sng">
                <a:solidFill>
                  <a:srgbClr val="0000FF"/>
                </a:solidFill>
              </a:rPr>
              <a:t>Next steps</a:t>
            </a:r>
          </a:p>
          <a:p>
            <a:pPr lvl="1">
              <a:lnSpc>
                <a:spcPct val="90000"/>
              </a:lnSpc>
            </a:pPr>
            <a:r>
              <a:rPr lang="en-US" sz="1600" b="1"/>
              <a:t>Similar products are being developed for other sensors such as: GOES, MTSAT, MODIS, SEVIRI, VIIRS, GOES-R, AIRS, IASI, and CrIS.</a:t>
            </a:r>
          </a:p>
          <a:p>
            <a:pPr lvl="1">
              <a:lnSpc>
                <a:spcPct val="90000"/>
              </a:lnSpc>
            </a:pPr>
            <a:r>
              <a:rPr lang="en-US" sz="1600" b="1" i="1"/>
              <a:t>Our goal is an automated combined LEO/GEO global volcanic ash monitoring system that will be a reliable tool for volcanic ash forecasters and modelers.</a:t>
            </a:r>
            <a:endParaRPr lang="en-US" sz="2400"/>
          </a:p>
          <a:p>
            <a:pPr lvl="1"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800" b="1" u="sng">
                <a:solidFill>
                  <a:srgbClr val="008000"/>
                </a:solidFill>
              </a:rPr>
              <a:t>Transition Path</a:t>
            </a:r>
          </a:p>
          <a:p>
            <a:pPr lvl="1">
              <a:lnSpc>
                <a:spcPct val="90000"/>
              </a:lnSpc>
            </a:pPr>
            <a:r>
              <a:rPr lang="en-US" sz="1600" b="1"/>
              <a:t>The AVHRR component of this system is scheduled to be fully transitioned into NESDIS operations by May/June 2010 (a PSDI funded effort).</a:t>
            </a:r>
          </a:p>
          <a:p>
            <a:pPr lvl="1">
              <a:lnSpc>
                <a:spcPct val="90000"/>
              </a:lnSpc>
            </a:pPr>
            <a:r>
              <a:rPr lang="en-US" sz="1600" b="1"/>
              <a:t>We have developed the algorithm which will be used to generate the operational GOES-R ash products.</a:t>
            </a:r>
          </a:p>
          <a:p>
            <a:pPr lvl="1">
              <a:lnSpc>
                <a:spcPct val="90000"/>
              </a:lnSpc>
            </a:pPr>
            <a:r>
              <a:rPr lang="en-US" sz="1600" b="1"/>
              <a:t>Our goal is to transition the GOES products to NESDIS operations within the next few years.</a:t>
            </a:r>
          </a:p>
          <a:p>
            <a:pPr lvl="1">
              <a:lnSpc>
                <a:spcPct val="90000"/>
              </a:lnSpc>
            </a:pPr>
            <a:r>
              <a:rPr lang="en-US" sz="1600" b="1"/>
              <a:t>End users: Volcanic Ash Advisory Centers (VAACs), Air Force, NRL, Modeling Community, Research Community</a:t>
            </a:r>
            <a:endParaRPr lang="en-US" sz="2400"/>
          </a:p>
          <a:p>
            <a:pPr lvl="1">
              <a:lnSpc>
                <a:spcPct val="90000"/>
              </a:lnSpc>
              <a:buFontTx/>
              <a:buNone/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679CF5-718F-4C9D-80E9-AB12A3A8E9A2}" type="slidenum">
              <a:rPr lang="en-US"/>
              <a:pPr/>
              <a:t>2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/>
              <a:t>Requirement, Science, and Benefit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en-US" sz="2400" b="1" u="sng"/>
              <a:t>Requirement/Objective</a:t>
            </a:r>
          </a:p>
          <a:p>
            <a:pPr>
              <a:lnSpc>
                <a:spcPct val="90000"/>
              </a:lnSpc>
            </a:pPr>
            <a:r>
              <a:rPr lang="en-US" sz="1800" i="1"/>
              <a:t>Mission Goal: Commerce and Transportation</a:t>
            </a:r>
          </a:p>
          <a:p>
            <a:pPr lvl="1">
              <a:lnSpc>
                <a:spcPct val="90000"/>
              </a:lnSpc>
            </a:pPr>
            <a:r>
              <a:rPr lang="en-US" sz="1600" i="1"/>
              <a:t>Research Area: Provide accurate, timely, and integrated weather information to meet air and surface transportation needs.</a:t>
            </a:r>
          </a:p>
          <a:p>
            <a:pPr>
              <a:lnSpc>
                <a:spcPct val="90000"/>
              </a:lnSpc>
              <a:buFontTx/>
              <a:buNone/>
            </a:pPr>
            <a:endParaRPr lang="en-US" sz="2400" b="1" u="sng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u="sng">
                <a:solidFill>
                  <a:srgbClr val="FF0000"/>
                </a:solidFill>
              </a:rPr>
              <a:t>Science</a:t>
            </a:r>
            <a:r>
              <a:rPr lang="en-US" sz="2400"/>
              <a:t> </a:t>
            </a:r>
            <a:endParaRPr lang="en-US" sz="1400" b="1" u="sng"/>
          </a:p>
          <a:p>
            <a:pPr>
              <a:lnSpc>
                <a:spcPct val="90000"/>
              </a:lnSpc>
            </a:pPr>
            <a:r>
              <a:rPr lang="en-US" sz="2000" b="1">
                <a:solidFill>
                  <a:srgbClr val="FF0000"/>
                </a:solidFill>
              </a:rPr>
              <a:t>How can satellite data be used to quantitatively track dangerous volcanic ash clouds? How can satellite data products be used to validate and improve forecasts of ash cloud dispersion?</a:t>
            </a:r>
            <a:endParaRPr lang="en-US" sz="2400" b="1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en-US" sz="2400" b="1" u="sng"/>
          </a:p>
          <a:p>
            <a:pPr>
              <a:lnSpc>
                <a:spcPct val="90000"/>
              </a:lnSpc>
              <a:buFontTx/>
              <a:buNone/>
            </a:pPr>
            <a:r>
              <a:rPr lang="en-US" sz="2400" b="1" u="sng"/>
              <a:t>Benefit</a:t>
            </a:r>
            <a:endParaRPr lang="en-US" sz="2400"/>
          </a:p>
          <a:p>
            <a:pPr>
              <a:lnSpc>
                <a:spcPct val="80000"/>
              </a:lnSpc>
            </a:pPr>
            <a:r>
              <a:rPr lang="en-US" sz="1600"/>
              <a:t>These products will allow forecasters to issue more timely and accurate ash cloud warnings and forecasts to the aviation community, helping to reduce the risk of ash/aircraft encounters and limit the economic impact associated with rerouting aircraft around suspected ash clouds.</a:t>
            </a:r>
          </a:p>
          <a:p>
            <a:pPr>
              <a:lnSpc>
                <a:spcPct val="80000"/>
              </a:lnSpc>
            </a:pPr>
            <a:r>
              <a:rPr lang="en-US" sz="1600"/>
              <a:t>The ash cloud property retrievals can be used to improve ash fall predictions.  Ash fall poses a major hazard to life, property, and natural resources.</a:t>
            </a:r>
            <a:endParaRPr 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E2DC99-F98C-4CBD-9A43-468980981A90}" type="slidenum">
              <a:rPr lang="en-US"/>
              <a:pPr/>
              <a:t>3</a:t>
            </a:fld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382000" cy="914400"/>
          </a:xfrm>
        </p:spPr>
        <p:txBody>
          <a:bodyPr/>
          <a:lstStyle/>
          <a:p>
            <a:r>
              <a:rPr lang="en-US"/>
              <a:t>Challenges and Path Forward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800" b="1" u="sng">
                <a:solidFill>
                  <a:srgbClr val="FF0000"/>
                </a:solidFill>
              </a:rPr>
              <a:t>Science challenges</a:t>
            </a:r>
          </a:p>
          <a:p>
            <a:pPr lvl="1">
              <a:lnSpc>
                <a:spcPct val="90000"/>
              </a:lnSpc>
            </a:pPr>
            <a:r>
              <a:rPr lang="en-US" sz="1600" b="1"/>
              <a:t>Product validation is difficult given the lack of </a:t>
            </a:r>
            <a:r>
              <a:rPr lang="en-US" sz="1600" b="1" i="1"/>
              <a:t>in-situ </a:t>
            </a:r>
            <a:r>
              <a:rPr lang="en-US" sz="1600" b="1"/>
              <a:t>observations of ash clouds.</a:t>
            </a:r>
            <a:endParaRPr lang="en-US" sz="2400"/>
          </a:p>
          <a:p>
            <a:pPr lvl="1"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800" b="1" u="sng">
                <a:solidFill>
                  <a:srgbClr val="0000FF"/>
                </a:solidFill>
              </a:rPr>
              <a:t>Next steps</a:t>
            </a:r>
          </a:p>
          <a:p>
            <a:pPr lvl="1">
              <a:lnSpc>
                <a:spcPct val="90000"/>
              </a:lnSpc>
            </a:pPr>
            <a:r>
              <a:rPr lang="en-US" sz="1600" b="1"/>
              <a:t>Similar products are being developed for other sensors such as: GOES, MTSAT, MODIS, SEVIRI, VIIRS, GOES-R, AIRS, IASI, and CrIS.</a:t>
            </a:r>
          </a:p>
          <a:p>
            <a:pPr lvl="1">
              <a:lnSpc>
                <a:spcPct val="90000"/>
              </a:lnSpc>
            </a:pPr>
            <a:r>
              <a:rPr lang="en-US" sz="1600" b="1" i="1"/>
              <a:t>Our goal is an automated combined LEO/GEO global volcanic ash monitoring system that will be a reliable tool for volcanic ash forecasters and modelers.</a:t>
            </a:r>
            <a:endParaRPr lang="en-US" sz="2400"/>
          </a:p>
          <a:p>
            <a:pPr lvl="1">
              <a:lnSpc>
                <a:spcPct val="90000"/>
              </a:lnSpc>
            </a:pPr>
            <a:endParaRPr lang="en-US" sz="2400"/>
          </a:p>
          <a:p>
            <a:pPr>
              <a:lnSpc>
                <a:spcPct val="90000"/>
              </a:lnSpc>
            </a:pPr>
            <a:r>
              <a:rPr lang="en-US" sz="2800" b="1" u="sng">
                <a:solidFill>
                  <a:srgbClr val="008000"/>
                </a:solidFill>
              </a:rPr>
              <a:t>Transition Path</a:t>
            </a:r>
          </a:p>
          <a:p>
            <a:pPr lvl="1">
              <a:lnSpc>
                <a:spcPct val="90000"/>
              </a:lnSpc>
            </a:pPr>
            <a:r>
              <a:rPr lang="en-US" sz="1600" b="1"/>
              <a:t>The AVHRR component of this system is scheduled to be fully transitioned into NESDIS operations by May/June 2010 (a PSDI funded effort).</a:t>
            </a:r>
          </a:p>
          <a:p>
            <a:pPr lvl="1">
              <a:lnSpc>
                <a:spcPct val="90000"/>
              </a:lnSpc>
            </a:pPr>
            <a:r>
              <a:rPr lang="en-US" sz="1600" b="1"/>
              <a:t>We have developed the algorithm which will be used to generate the operational GOES-R ash products.</a:t>
            </a:r>
          </a:p>
          <a:p>
            <a:pPr lvl="1">
              <a:lnSpc>
                <a:spcPct val="90000"/>
              </a:lnSpc>
            </a:pPr>
            <a:r>
              <a:rPr lang="en-US" sz="1600" b="1"/>
              <a:t>Our goal is to transition the GOES products to NESDIS operations within the next few years.</a:t>
            </a:r>
          </a:p>
          <a:p>
            <a:pPr lvl="1">
              <a:lnSpc>
                <a:spcPct val="90000"/>
              </a:lnSpc>
            </a:pPr>
            <a:r>
              <a:rPr lang="en-US" sz="1600" b="1"/>
              <a:t>End users: Volcanic Ash Advisory Centers (VAACs), Air Force, NRL, Modeling Community, Research Community</a:t>
            </a:r>
            <a:endParaRPr lang="en-US" sz="2400"/>
          </a:p>
          <a:p>
            <a:pPr lvl="1">
              <a:lnSpc>
                <a:spcPct val="90000"/>
              </a:lnSpc>
              <a:buFontTx/>
              <a:buNone/>
            </a:pPr>
            <a:endParaRPr lang="en-US" sz="2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Number Placeholder 3"/>
          <p:cNvSpPr txBox="1">
            <a:spLocks noGrp="1"/>
          </p:cNvSpPr>
          <p:nvPr/>
        </p:nvSpPr>
        <p:spPr bwMode="auto">
          <a:xfrm>
            <a:off x="8686800" y="6534150"/>
            <a:ext cx="457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fld id="{E0148909-0708-4238-A4D0-D49C11296F20}" type="slidenum">
              <a:rPr lang="en-US" sz="1400">
                <a:solidFill>
                  <a:schemeClr val="bg1"/>
                </a:solidFill>
              </a:rPr>
              <a:pPr algn="ctr" eaLnBrk="1" hangingPunct="1"/>
              <a:t>4</a:t>
            </a:fld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Ash Detection Method</a:t>
            </a:r>
          </a:p>
        </p:txBody>
      </p:sp>
      <p:grpSp>
        <p:nvGrpSpPr>
          <p:cNvPr id="30725" name="Group 5"/>
          <p:cNvGrpSpPr>
            <a:grpSpLocks/>
          </p:cNvGrpSpPr>
          <p:nvPr/>
        </p:nvGrpSpPr>
        <p:grpSpPr bwMode="auto">
          <a:xfrm>
            <a:off x="5029200" y="914400"/>
            <a:ext cx="3810000" cy="2819400"/>
            <a:chOff x="144" y="1440"/>
            <a:chExt cx="3552" cy="2664"/>
          </a:xfrm>
        </p:grpSpPr>
        <p:pic>
          <p:nvPicPr>
            <p:cNvPr id="30726" name="Picture 6" descr="beta1112_particle_size_three_composition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" y="1440"/>
              <a:ext cx="3552" cy="2664"/>
            </a:xfrm>
            <a:prstGeom prst="rect">
              <a:avLst/>
            </a:prstGeom>
            <a:noFill/>
          </p:spPr>
        </p:pic>
        <p:sp>
          <p:nvSpPr>
            <p:cNvPr id="30727" name="Line 7"/>
            <p:cNvSpPr>
              <a:spLocks noChangeShapeType="1"/>
            </p:cNvSpPr>
            <p:nvPr/>
          </p:nvSpPr>
          <p:spPr bwMode="auto">
            <a:xfrm>
              <a:off x="624" y="2544"/>
              <a:ext cx="29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728" name="Text Box 8"/>
            <p:cNvSpPr txBox="1">
              <a:spLocks noChangeArrowheads="1"/>
            </p:cNvSpPr>
            <p:nvPr/>
          </p:nvSpPr>
          <p:spPr bwMode="auto">
            <a:xfrm>
              <a:off x="1010" y="2882"/>
              <a:ext cx="1678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/>
                <a:t>Volcanic Ash</a:t>
              </a:r>
              <a:endParaRPr lang="en-US" sz="1600"/>
            </a:p>
          </p:txBody>
        </p:sp>
        <p:sp>
          <p:nvSpPr>
            <p:cNvPr id="30729" name="Text Box 9"/>
            <p:cNvSpPr txBox="1">
              <a:spLocks noChangeArrowheads="1"/>
            </p:cNvSpPr>
            <p:nvPr/>
          </p:nvSpPr>
          <p:spPr bwMode="auto">
            <a:xfrm>
              <a:off x="1392" y="2066"/>
              <a:ext cx="2258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/>
                <a:t>Meteorological Clouds</a:t>
              </a:r>
              <a:endParaRPr lang="en-US" sz="1600"/>
            </a:p>
          </p:txBody>
        </p:sp>
      </p:grpSp>
      <p:sp>
        <p:nvSpPr>
          <p:cNvPr id="12" name="TextBox 26"/>
          <p:cNvSpPr txBox="1">
            <a:spLocks noChangeArrowheads="1"/>
          </p:cNvSpPr>
          <p:nvPr/>
        </p:nvSpPr>
        <p:spPr bwMode="auto">
          <a:xfrm>
            <a:off x="152400" y="1292225"/>
            <a:ext cx="3810000" cy="228917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1800" b="1"/>
              <a:t>In lieu of traditional brightness temperature differences, the ash detection algorithm utilizes effective absorption optical depth ratios (</a:t>
            </a:r>
            <a:r>
              <a:rPr lang="en-US" sz="1800" b="1">
                <a:sym typeface="Symbol" pitchFamily="18" charset="2"/>
              </a:rPr>
              <a:t>-ratios) (Pavolonis, 2010a and Pavolonis 2010b), which isolate the desired microphysical signatures.</a:t>
            </a:r>
            <a:endParaRPr lang="en-US" sz="1800"/>
          </a:p>
        </p:txBody>
      </p:sp>
      <p:sp>
        <p:nvSpPr>
          <p:cNvPr id="2" name="TextBox 26"/>
          <p:cNvSpPr txBox="1">
            <a:spLocks noChangeArrowheads="1"/>
          </p:cNvSpPr>
          <p:nvPr/>
        </p:nvSpPr>
        <p:spPr bwMode="auto">
          <a:xfrm>
            <a:off x="76200" y="4114800"/>
            <a:ext cx="3124200" cy="228917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1800" b="1">
                <a:sym typeface="Symbol" pitchFamily="18" charset="2"/>
              </a:rPr>
              <a:t>Spatially connected candidate volcanic ash pixels are grouped into cloud objects.  Spectral and spatial object statistics are used to determine which objects are ash clouds.</a:t>
            </a:r>
            <a:endParaRPr lang="en-US" sz="1800"/>
          </a:p>
        </p:txBody>
      </p:sp>
      <p:pic>
        <p:nvPicPr>
          <p:cNvPr id="30736" name="Picture 16" descr="unfiltered_clevela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56013" y="3948113"/>
            <a:ext cx="5421312" cy="245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37" name="Text Box 17"/>
          <p:cNvSpPr txBox="1">
            <a:spLocks noChangeArrowheads="1"/>
          </p:cNvSpPr>
          <p:nvPr/>
        </p:nvSpPr>
        <p:spPr bwMode="auto">
          <a:xfrm>
            <a:off x="6400800" y="3778250"/>
            <a:ext cx="2667000" cy="3365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b="1"/>
              <a:t>Candidate ash objects</a:t>
            </a:r>
            <a:endParaRPr lang="en-US" sz="1800"/>
          </a:p>
        </p:txBody>
      </p:sp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77788" y="914400"/>
            <a:ext cx="3884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Algorithm Innovation #1: Spectral</a:t>
            </a:r>
          </a:p>
        </p:txBody>
      </p:sp>
      <p:sp>
        <p:nvSpPr>
          <p:cNvPr id="30740" name="Text Box 20"/>
          <p:cNvSpPr txBox="1">
            <a:spLocks noChangeArrowheads="1"/>
          </p:cNvSpPr>
          <p:nvPr/>
        </p:nvSpPr>
        <p:spPr bwMode="auto">
          <a:xfrm>
            <a:off x="0" y="3748088"/>
            <a:ext cx="3886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Algorithm Innovation #2: Spatial</a:t>
            </a:r>
          </a:p>
        </p:txBody>
      </p:sp>
      <p:sp>
        <p:nvSpPr>
          <p:cNvPr id="30741" name="Line 21"/>
          <p:cNvSpPr>
            <a:spLocks noChangeShapeType="1"/>
          </p:cNvSpPr>
          <p:nvPr/>
        </p:nvSpPr>
        <p:spPr bwMode="auto">
          <a:xfrm flipV="1">
            <a:off x="3962400" y="1752600"/>
            <a:ext cx="990600" cy="1524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42" name="Line 22"/>
          <p:cNvSpPr>
            <a:spLocks noChangeShapeType="1"/>
          </p:cNvSpPr>
          <p:nvPr/>
        </p:nvSpPr>
        <p:spPr bwMode="auto">
          <a:xfrm>
            <a:off x="3962400" y="1905000"/>
            <a:ext cx="990600" cy="3048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43" name="Line 23"/>
          <p:cNvSpPr>
            <a:spLocks noChangeShapeType="1"/>
          </p:cNvSpPr>
          <p:nvPr/>
        </p:nvSpPr>
        <p:spPr bwMode="auto">
          <a:xfrm flipV="1">
            <a:off x="3200400" y="4800600"/>
            <a:ext cx="457200" cy="3810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744" name="Line 24"/>
          <p:cNvSpPr>
            <a:spLocks noChangeShapeType="1"/>
          </p:cNvSpPr>
          <p:nvPr/>
        </p:nvSpPr>
        <p:spPr bwMode="auto">
          <a:xfrm>
            <a:off x="3200400" y="5181600"/>
            <a:ext cx="457200" cy="762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Number Placeholder 3"/>
          <p:cNvSpPr txBox="1">
            <a:spLocks noGrp="1"/>
          </p:cNvSpPr>
          <p:nvPr/>
        </p:nvSpPr>
        <p:spPr bwMode="auto">
          <a:xfrm>
            <a:off x="8686800" y="6534150"/>
            <a:ext cx="457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fld id="{97B0E71D-A16F-40BD-B067-09F08068FF20}" type="slidenum">
              <a:rPr lang="en-US" sz="1400">
                <a:solidFill>
                  <a:schemeClr val="bg1"/>
                </a:solidFill>
              </a:rPr>
              <a:pPr algn="ctr" eaLnBrk="1" hangingPunct="1"/>
              <a:t>5</a:t>
            </a:fld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5325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Ash Detection Method</a:t>
            </a:r>
          </a:p>
        </p:txBody>
      </p:sp>
      <p:grpSp>
        <p:nvGrpSpPr>
          <p:cNvPr id="34820" name="Group 4"/>
          <p:cNvGrpSpPr>
            <a:grpSpLocks/>
          </p:cNvGrpSpPr>
          <p:nvPr/>
        </p:nvGrpSpPr>
        <p:grpSpPr bwMode="auto">
          <a:xfrm>
            <a:off x="5029200" y="914400"/>
            <a:ext cx="3810000" cy="2819400"/>
            <a:chOff x="144" y="1440"/>
            <a:chExt cx="3552" cy="2664"/>
          </a:xfrm>
        </p:grpSpPr>
        <p:pic>
          <p:nvPicPr>
            <p:cNvPr id="34821" name="Picture 5" descr="beta1112_particle_size_three_composition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4" y="1440"/>
              <a:ext cx="3552" cy="2664"/>
            </a:xfrm>
            <a:prstGeom prst="rect">
              <a:avLst/>
            </a:prstGeom>
            <a:noFill/>
          </p:spPr>
        </p:pic>
        <p:sp>
          <p:nvSpPr>
            <p:cNvPr id="34822" name="Line 6"/>
            <p:cNvSpPr>
              <a:spLocks noChangeShapeType="1"/>
            </p:cNvSpPr>
            <p:nvPr/>
          </p:nvSpPr>
          <p:spPr bwMode="auto">
            <a:xfrm>
              <a:off x="624" y="2544"/>
              <a:ext cx="2928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23" name="Text Box 7"/>
            <p:cNvSpPr txBox="1">
              <a:spLocks noChangeArrowheads="1"/>
            </p:cNvSpPr>
            <p:nvPr/>
          </p:nvSpPr>
          <p:spPr bwMode="auto">
            <a:xfrm>
              <a:off x="1010" y="2882"/>
              <a:ext cx="1678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/>
                <a:t>Volcanic Ash</a:t>
              </a:r>
              <a:endParaRPr lang="en-US" sz="1600"/>
            </a:p>
          </p:txBody>
        </p:sp>
        <p:sp>
          <p:nvSpPr>
            <p:cNvPr id="34824" name="Text Box 8"/>
            <p:cNvSpPr txBox="1">
              <a:spLocks noChangeArrowheads="1"/>
            </p:cNvSpPr>
            <p:nvPr/>
          </p:nvSpPr>
          <p:spPr bwMode="auto">
            <a:xfrm>
              <a:off x="1392" y="2066"/>
              <a:ext cx="2258" cy="3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600" b="1"/>
                <a:t>Meteorological Clouds</a:t>
              </a:r>
              <a:endParaRPr lang="en-US" sz="1600"/>
            </a:p>
          </p:txBody>
        </p:sp>
      </p:grpSp>
      <p:sp>
        <p:nvSpPr>
          <p:cNvPr id="12" name="TextBox 26"/>
          <p:cNvSpPr txBox="1">
            <a:spLocks noChangeArrowheads="1"/>
          </p:cNvSpPr>
          <p:nvPr/>
        </p:nvSpPr>
        <p:spPr bwMode="auto">
          <a:xfrm>
            <a:off x="152400" y="1292225"/>
            <a:ext cx="3810000" cy="228917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1800" b="1"/>
              <a:t>In lieu of traditional brightness temperature differences, the ash detection algorithm utilizes effective absorption optical depth ratios (</a:t>
            </a:r>
            <a:r>
              <a:rPr lang="en-US" sz="1800" b="1">
                <a:sym typeface="Symbol" pitchFamily="18" charset="2"/>
              </a:rPr>
              <a:t>-ratios) (Pavolonis, 2010a and Pavolonis 2010b), which isolate the desired microphysical signatures.</a:t>
            </a:r>
            <a:endParaRPr lang="en-US" sz="1800"/>
          </a:p>
        </p:txBody>
      </p:sp>
      <p:sp>
        <p:nvSpPr>
          <p:cNvPr id="2" name="TextBox 26"/>
          <p:cNvSpPr txBox="1">
            <a:spLocks noChangeArrowheads="1"/>
          </p:cNvSpPr>
          <p:nvPr/>
        </p:nvSpPr>
        <p:spPr bwMode="auto">
          <a:xfrm>
            <a:off x="76200" y="4114800"/>
            <a:ext cx="3124200" cy="228917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1800" b="1">
                <a:sym typeface="Symbol" pitchFamily="18" charset="2"/>
              </a:rPr>
              <a:t>Spatially connected candidate volcanic ash pixels are grouped into cloud objects.  Spectral and spatial object statistics are used to determine which objects are ash clouds.</a:t>
            </a:r>
            <a:endParaRPr lang="en-US" sz="1800"/>
          </a:p>
        </p:txBody>
      </p:sp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77788" y="914400"/>
            <a:ext cx="38846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Algorithm Innovation #1: Spectral</a:t>
            </a:r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0" y="3748088"/>
            <a:ext cx="3886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>
                <a:solidFill>
                  <a:srgbClr val="FF0000"/>
                </a:solidFill>
              </a:rPr>
              <a:t>Algorithm Innovation #2: Spatial</a:t>
            </a:r>
          </a:p>
        </p:txBody>
      </p:sp>
      <p:sp>
        <p:nvSpPr>
          <p:cNvPr id="34831" name="Line 15"/>
          <p:cNvSpPr>
            <a:spLocks noChangeShapeType="1"/>
          </p:cNvSpPr>
          <p:nvPr/>
        </p:nvSpPr>
        <p:spPr bwMode="auto">
          <a:xfrm flipV="1">
            <a:off x="3962400" y="1752600"/>
            <a:ext cx="990600" cy="1524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32" name="Line 16"/>
          <p:cNvSpPr>
            <a:spLocks noChangeShapeType="1"/>
          </p:cNvSpPr>
          <p:nvPr/>
        </p:nvSpPr>
        <p:spPr bwMode="auto">
          <a:xfrm>
            <a:off x="3962400" y="1905000"/>
            <a:ext cx="990600" cy="3048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33" name="Line 17"/>
          <p:cNvSpPr>
            <a:spLocks noChangeShapeType="1"/>
          </p:cNvSpPr>
          <p:nvPr/>
        </p:nvSpPr>
        <p:spPr bwMode="auto">
          <a:xfrm flipV="1">
            <a:off x="3200400" y="4800600"/>
            <a:ext cx="457200" cy="3810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834" name="Line 18"/>
          <p:cNvSpPr>
            <a:spLocks noChangeShapeType="1"/>
          </p:cNvSpPr>
          <p:nvPr/>
        </p:nvSpPr>
        <p:spPr bwMode="auto">
          <a:xfrm>
            <a:off x="3200400" y="5181600"/>
            <a:ext cx="457200" cy="76200"/>
          </a:xfrm>
          <a:prstGeom prst="line">
            <a:avLst/>
          </a:prstGeom>
          <a:noFill/>
          <a:ln w="444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4835" name="Group 19"/>
          <p:cNvGrpSpPr>
            <a:grpSpLocks/>
          </p:cNvGrpSpPr>
          <p:nvPr/>
        </p:nvGrpSpPr>
        <p:grpSpPr bwMode="auto">
          <a:xfrm>
            <a:off x="3656013" y="3948113"/>
            <a:ext cx="5421312" cy="2452687"/>
            <a:chOff x="2303" y="2735"/>
            <a:chExt cx="3415" cy="1545"/>
          </a:xfrm>
        </p:grpSpPr>
        <p:pic>
          <p:nvPicPr>
            <p:cNvPr id="34836" name="Picture 20" descr="filtered_cleveland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303" y="2735"/>
              <a:ext cx="3415" cy="15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837" name="Oval 21"/>
            <p:cNvSpPr>
              <a:spLocks noChangeArrowheads="1"/>
            </p:cNvSpPr>
            <p:nvPr/>
          </p:nvSpPr>
          <p:spPr bwMode="auto">
            <a:xfrm>
              <a:off x="4656" y="3504"/>
              <a:ext cx="240" cy="240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838" name="Oval 22"/>
            <p:cNvSpPr>
              <a:spLocks noChangeArrowheads="1"/>
            </p:cNvSpPr>
            <p:nvPr/>
          </p:nvSpPr>
          <p:spPr bwMode="auto">
            <a:xfrm>
              <a:off x="2928" y="3504"/>
              <a:ext cx="240" cy="240"/>
            </a:xfrm>
            <a:prstGeom prst="ellipse">
              <a:avLst/>
            </a:prstGeom>
            <a:noFill/>
            <a:ln w="4127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4828" name="Text Box 12"/>
          <p:cNvSpPr txBox="1">
            <a:spLocks noChangeArrowheads="1"/>
          </p:cNvSpPr>
          <p:nvPr/>
        </p:nvSpPr>
        <p:spPr bwMode="auto">
          <a:xfrm>
            <a:off x="6400800" y="3778250"/>
            <a:ext cx="2667000" cy="33655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en-US" sz="1600" b="1"/>
              <a:t>Filtered ash objects</a:t>
            </a:r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Number Placeholder 3"/>
          <p:cNvSpPr txBox="1">
            <a:spLocks noGrp="1"/>
          </p:cNvSpPr>
          <p:nvPr/>
        </p:nvSpPr>
        <p:spPr bwMode="auto">
          <a:xfrm>
            <a:off x="8686800" y="6534150"/>
            <a:ext cx="457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fld id="{9D895890-C837-4001-B0D8-944565D138E3}" type="slidenum">
              <a:rPr lang="en-US" sz="1400">
                <a:solidFill>
                  <a:schemeClr val="bg1"/>
                </a:solidFill>
              </a:rPr>
              <a:pPr algn="ctr" eaLnBrk="1" hangingPunct="1"/>
              <a:t>6</a:t>
            </a:fld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sz="3600"/>
              <a:t>Retrieval Method</a:t>
            </a:r>
            <a:endParaRPr lang="en-US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0" y="974725"/>
            <a:ext cx="4267200" cy="542607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>
                <a:sym typeface="Symbol" pitchFamily="18" charset="2"/>
              </a:rPr>
              <a:t>An optimal estimation technique (Heidinger and Pavolonis, 2009) is applied to ash pixels to retrieve cloud temperature, emissivity, and a micro-physical parameter.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>
                <a:sym typeface="Symbol" pitchFamily="18" charset="2"/>
              </a:rPr>
              <a:t>The retrieved parameters are used to estimate cloud height, effective particle radius, and ash mass loading.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>
                <a:sym typeface="Symbol" pitchFamily="18" charset="2"/>
              </a:rPr>
              <a:t>An error estimate for each of the retrieved parameters is a by-product of the optimal estimation approach.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>
                <a:sym typeface="Symbol" pitchFamily="18" charset="2"/>
              </a:rPr>
              <a:t>These products can be used to improve ash dispersion and fallout forecasts.</a:t>
            </a:r>
          </a:p>
        </p:txBody>
      </p:sp>
      <p:grpSp>
        <p:nvGrpSpPr>
          <p:cNvPr id="19461" name="Group 5"/>
          <p:cNvGrpSpPr>
            <a:grpSpLocks/>
          </p:cNvGrpSpPr>
          <p:nvPr/>
        </p:nvGrpSpPr>
        <p:grpSpPr bwMode="auto">
          <a:xfrm>
            <a:off x="4343400" y="1744663"/>
            <a:ext cx="4724400" cy="4275137"/>
            <a:chOff x="2736" y="1099"/>
            <a:chExt cx="2976" cy="2693"/>
          </a:xfrm>
        </p:grpSpPr>
        <p:pic>
          <p:nvPicPr>
            <p:cNvPr id="19462" name="Picture 6" descr="Met-9_chaiten_05-05-2008_151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36" y="1099"/>
              <a:ext cx="2976" cy="2693"/>
            </a:xfrm>
            <a:prstGeom prst="rect">
              <a:avLst/>
            </a:prstGeom>
            <a:noFill/>
          </p:spPr>
        </p:pic>
        <p:sp>
          <p:nvSpPr>
            <p:cNvPr id="19463" name="Text Box 7"/>
            <p:cNvSpPr txBox="1">
              <a:spLocks noChangeArrowheads="1"/>
            </p:cNvSpPr>
            <p:nvPr/>
          </p:nvSpPr>
          <p:spPr bwMode="auto">
            <a:xfrm>
              <a:off x="4224" y="1276"/>
              <a:ext cx="912" cy="212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1600" b="1"/>
                <a:t>Ash Loading</a:t>
              </a:r>
              <a:endParaRPr lang="en-US" sz="1800" b="1"/>
            </a:p>
          </p:txBody>
        </p:sp>
        <p:sp>
          <p:nvSpPr>
            <p:cNvPr id="19464" name="Text Box 8"/>
            <p:cNvSpPr txBox="1">
              <a:spLocks noChangeArrowheads="1"/>
            </p:cNvSpPr>
            <p:nvPr/>
          </p:nvSpPr>
          <p:spPr bwMode="auto">
            <a:xfrm>
              <a:off x="2736" y="2620"/>
              <a:ext cx="912" cy="212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1600" b="1"/>
                <a:t>Ash Height</a:t>
              </a:r>
            </a:p>
          </p:txBody>
        </p:sp>
        <p:sp>
          <p:nvSpPr>
            <p:cNvPr id="19465" name="Text Box 9"/>
            <p:cNvSpPr txBox="1">
              <a:spLocks noChangeArrowheads="1"/>
            </p:cNvSpPr>
            <p:nvPr/>
          </p:nvSpPr>
          <p:spPr bwMode="auto">
            <a:xfrm>
              <a:off x="4224" y="2610"/>
              <a:ext cx="720" cy="366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1" hangingPunct="1">
                <a:spcBef>
                  <a:spcPct val="50000"/>
                </a:spcBef>
              </a:pPr>
              <a:r>
                <a:rPr lang="en-US" sz="1600" b="1"/>
                <a:t>Effective Radius</a:t>
              </a:r>
              <a:endParaRPr lang="en-US" sz="1800" b="1"/>
            </a:p>
          </p:txBody>
        </p:sp>
      </p:grp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4724400" y="1219200"/>
            <a:ext cx="4114800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b="1"/>
              <a:t>Quantitative Ash Products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Number Placeholder 3"/>
          <p:cNvSpPr txBox="1">
            <a:spLocks noGrp="1"/>
          </p:cNvSpPr>
          <p:nvPr/>
        </p:nvSpPr>
        <p:spPr bwMode="auto">
          <a:xfrm>
            <a:off x="8686800" y="6534150"/>
            <a:ext cx="457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fld id="{9B28E776-EDC0-4073-9DE9-874D3D800A1A}" type="slidenum">
              <a:rPr lang="en-US" sz="1400">
                <a:solidFill>
                  <a:schemeClr val="bg1"/>
                </a:solidFill>
              </a:rPr>
              <a:pPr algn="ctr" eaLnBrk="1" hangingPunct="1"/>
              <a:t>7</a:t>
            </a:fld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228600" y="2057400"/>
            <a:ext cx="3733800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E-mail Warning</a:t>
            </a:r>
            <a:endParaRPr lang="en-US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4953000" y="2057400"/>
            <a:ext cx="3733800" cy="4572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/>
              <a:t>Product Quick-look</a:t>
            </a:r>
            <a:endParaRPr lang="en-US"/>
          </a:p>
        </p:txBody>
      </p:sp>
      <p:sp>
        <p:nvSpPr>
          <p:cNvPr id="21512" name="Rectangle 8"/>
          <p:cNvSpPr>
            <a:spLocks noGrp="1" noChangeArrowheads="1"/>
          </p:cNvSpPr>
          <p:nvPr>
            <p:ph type="title"/>
          </p:nvPr>
        </p:nvSpPr>
        <p:spPr>
          <a:xfrm>
            <a:off x="-304800" y="0"/>
            <a:ext cx="9144000" cy="914400"/>
          </a:xfrm>
        </p:spPr>
        <p:txBody>
          <a:bodyPr/>
          <a:lstStyle/>
          <a:p>
            <a:r>
              <a:rPr lang="en-US" sz="2800"/>
              <a:t>Automated Ash Warning System</a:t>
            </a:r>
            <a:endParaRPr lang="en-US" sz="3600"/>
          </a:p>
        </p:txBody>
      </p:sp>
      <p:sp>
        <p:nvSpPr>
          <p:cNvPr id="21513" name="Text Box 9"/>
          <p:cNvSpPr txBox="1">
            <a:spLocks noChangeArrowheads="1"/>
          </p:cNvSpPr>
          <p:nvPr/>
        </p:nvSpPr>
        <p:spPr bwMode="auto">
          <a:xfrm>
            <a:off x="152400" y="927100"/>
            <a:ext cx="8763000" cy="10541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1800" b="1"/>
              <a:t>The warning criteria is fully user configurable.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800" b="1"/>
              <a:t>In addition to the text message, an automatically generated, pre-analyzed false color image along with product images are supplied to the user.</a:t>
            </a:r>
            <a:endParaRPr lang="en-US" sz="1800" b="1">
              <a:solidFill>
                <a:srgbClr val="FF0000"/>
              </a:solidFill>
            </a:endParaRPr>
          </a:p>
        </p:txBody>
      </p:sp>
      <p:pic>
        <p:nvPicPr>
          <p:cNvPr id="21514" name="Picture 10" descr="NOAA-15_AVHRR_montserrat_02-11-2010_210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614613"/>
            <a:ext cx="4013200" cy="3633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5" name="Picture 11" descr="email_aler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514600"/>
            <a:ext cx="462597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9" name="Line 5"/>
          <p:cNvSpPr>
            <a:spLocks noChangeShapeType="1"/>
          </p:cNvSpPr>
          <p:nvPr/>
        </p:nvSpPr>
        <p:spPr bwMode="auto">
          <a:xfrm flipH="1">
            <a:off x="4419600" y="3505200"/>
            <a:ext cx="838200" cy="762000"/>
          </a:xfrm>
          <a:prstGeom prst="line">
            <a:avLst/>
          </a:prstGeom>
          <a:noFill/>
          <a:ln w="41275">
            <a:solidFill>
              <a:schemeClr val="accent2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6" name="AutoShape 12"/>
          <p:cNvSpPr>
            <a:spLocks/>
          </p:cNvSpPr>
          <p:nvPr/>
        </p:nvSpPr>
        <p:spPr bwMode="auto">
          <a:xfrm>
            <a:off x="2209800" y="3657600"/>
            <a:ext cx="152400" cy="2209800"/>
          </a:xfrm>
          <a:prstGeom prst="rightBrace">
            <a:avLst>
              <a:gd name="adj1" fmla="val 120833"/>
              <a:gd name="adj2" fmla="val 50000"/>
            </a:avLst>
          </a:prstGeom>
          <a:noFill/>
          <a:ln w="38100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2362200" y="3886200"/>
            <a:ext cx="1981200" cy="17399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b="1"/>
              <a:t>Quantitative description of ash cloud needed to issue accurate advisory</a:t>
            </a:r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Number Placeholder 3"/>
          <p:cNvSpPr txBox="1">
            <a:spLocks noGrp="1"/>
          </p:cNvSpPr>
          <p:nvPr/>
        </p:nvSpPr>
        <p:spPr bwMode="auto">
          <a:xfrm>
            <a:off x="8686800" y="6534150"/>
            <a:ext cx="457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fld id="{8EBFB2F9-8B32-47DA-A653-26E8248B174D}" type="slidenum">
              <a:rPr lang="en-US" sz="1400">
                <a:solidFill>
                  <a:schemeClr val="bg1"/>
                </a:solidFill>
              </a:rPr>
              <a:pPr algn="ctr" eaLnBrk="1" hangingPunct="1"/>
              <a:t>8</a:t>
            </a:fld>
            <a:endParaRPr lang="en-US" sz="1400">
              <a:solidFill>
                <a:schemeClr val="bg1"/>
              </a:solidFill>
            </a:endParaRPr>
          </a:p>
        </p:txBody>
      </p:sp>
      <p:grpSp>
        <p:nvGrpSpPr>
          <p:cNvPr id="23556" name="Group 4"/>
          <p:cNvGrpSpPr>
            <a:grpSpLocks/>
          </p:cNvGrpSpPr>
          <p:nvPr/>
        </p:nvGrpSpPr>
        <p:grpSpPr bwMode="auto">
          <a:xfrm>
            <a:off x="228600" y="990600"/>
            <a:ext cx="8564563" cy="2635250"/>
            <a:chOff x="192" y="1056"/>
            <a:chExt cx="5395" cy="1660"/>
          </a:xfrm>
        </p:grpSpPr>
        <p:pic>
          <p:nvPicPr>
            <p:cNvPr id="23557" name="Picture 5" descr="redoubt_warning_time_series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92" y="1056"/>
              <a:ext cx="5395" cy="16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3558" name="Group 6"/>
            <p:cNvGrpSpPr>
              <a:grpSpLocks/>
            </p:cNvGrpSpPr>
            <p:nvPr/>
          </p:nvGrpSpPr>
          <p:grpSpPr bwMode="auto">
            <a:xfrm>
              <a:off x="979" y="1248"/>
              <a:ext cx="4416" cy="864"/>
              <a:chOff x="979" y="1248"/>
              <a:chExt cx="4416" cy="864"/>
            </a:xfrm>
          </p:grpSpPr>
          <p:sp>
            <p:nvSpPr>
              <p:cNvPr id="23559" name="Text Box 7"/>
              <p:cNvSpPr txBox="1">
                <a:spLocks noChangeArrowheads="1"/>
              </p:cNvSpPr>
              <p:nvPr/>
            </p:nvSpPr>
            <p:spPr bwMode="auto">
              <a:xfrm>
                <a:off x="1075" y="1632"/>
                <a:ext cx="672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800" b="1"/>
                  <a:t>False alarm</a:t>
                </a:r>
                <a:endParaRPr lang="en-US"/>
              </a:p>
            </p:txBody>
          </p:sp>
          <p:sp>
            <p:nvSpPr>
              <p:cNvPr id="23560" name="Text Box 8"/>
              <p:cNvSpPr txBox="1">
                <a:spLocks noChangeArrowheads="1"/>
              </p:cNvSpPr>
              <p:nvPr/>
            </p:nvSpPr>
            <p:spPr bwMode="auto">
              <a:xfrm>
                <a:off x="3187" y="1248"/>
                <a:ext cx="672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800" b="1"/>
                  <a:t>False alarm</a:t>
                </a:r>
                <a:endParaRPr lang="en-US"/>
              </a:p>
            </p:txBody>
          </p:sp>
          <p:sp>
            <p:nvSpPr>
              <p:cNvPr id="23561" name="Text Box 9"/>
              <p:cNvSpPr txBox="1">
                <a:spLocks noChangeArrowheads="1"/>
              </p:cNvSpPr>
              <p:nvPr/>
            </p:nvSpPr>
            <p:spPr bwMode="auto">
              <a:xfrm>
                <a:off x="1987" y="1344"/>
                <a:ext cx="105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800" b="1"/>
                  <a:t>March 23 - 27 eruptions</a:t>
                </a:r>
                <a:endParaRPr lang="en-US"/>
              </a:p>
            </p:txBody>
          </p:sp>
          <p:sp>
            <p:nvSpPr>
              <p:cNvPr id="23562" name="Text Box 10"/>
              <p:cNvSpPr txBox="1">
                <a:spLocks noChangeArrowheads="1"/>
              </p:cNvSpPr>
              <p:nvPr/>
            </p:nvSpPr>
            <p:spPr bwMode="auto">
              <a:xfrm>
                <a:off x="4339" y="1296"/>
                <a:ext cx="1056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1800" b="1"/>
                  <a:t>April 1 and 4 eruptions</a:t>
                </a:r>
                <a:endParaRPr lang="en-US"/>
              </a:p>
            </p:txBody>
          </p:sp>
          <p:sp>
            <p:nvSpPr>
              <p:cNvPr id="23563" name="Line 11"/>
              <p:cNvSpPr>
                <a:spLocks noChangeShapeType="1"/>
              </p:cNvSpPr>
              <p:nvPr/>
            </p:nvSpPr>
            <p:spPr bwMode="auto">
              <a:xfrm flipV="1">
                <a:off x="3571" y="1392"/>
                <a:ext cx="192" cy="48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64" name="Line 12"/>
              <p:cNvSpPr>
                <a:spLocks noChangeShapeType="1"/>
              </p:cNvSpPr>
              <p:nvPr/>
            </p:nvSpPr>
            <p:spPr bwMode="auto">
              <a:xfrm flipH="1">
                <a:off x="979" y="1776"/>
                <a:ext cx="144" cy="288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65" name="Line 13"/>
              <p:cNvSpPr>
                <a:spLocks noChangeShapeType="1"/>
              </p:cNvSpPr>
              <p:nvPr/>
            </p:nvSpPr>
            <p:spPr bwMode="auto">
              <a:xfrm flipH="1">
                <a:off x="2227" y="1728"/>
                <a:ext cx="336" cy="96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66" name="Line 14"/>
              <p:cNvSpPr>
                <a:spLocks noChangeShapeType="1"/>
              </p:cNvSpPr>
              <p:nvPr/>
            </p:nvSpPr>
            <p:spPr bwMode="auto">
              <a:xfrm>
                <a:off x="2563" y="1728"/>
                <a:ext cx="432" cy="384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67" name="Line 15"/>
              <p:cNvSpPr>
                <a:spLocks noChangeShapeType="1"/>
              </p:cNvSpPr>
              <p:nvPr/>
            </p:nvSpPr>
            <p:spPr bwMode="auto">
              <a:xfrm flipH="1">
                <a:off x="4483" y="1872"/>
                <a:ext cx="96" cy="192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68" name="Line 16"/>
              <p:cNvSpPr>
                <a:spLocks noChangeShapeType="1"/>
              </p:cNvSpPr>
              <p:nvPr/>
            </p:nvSpPr>
            <p:spPr bwMode="auto">
              <a:xfrm>
                <a:off x="4579" y="1872"/>
                <a:ext cx="624" cy="192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69" name="Line 17"/>
              <p:cNvSpPr>
                <a:spLocks noChangeShapeType="1"/>
              </p:cNvSpPr>
              <p:nvPr/>
            </p:nvSpPr>
            <p:spPr bwMode="auto">
              <a:xfrm flipH="1">
                <a:off x="2400" y="1728"/>
                <a:ext cx="144" cy="336"/>
              </a:xfrm>
              <a:prstGeom prst="line">
                <a:avLst/>
              </a:prstGeom>
              <a:noFill/>
              <a:ln w="349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23570" name="Text Box 18"/>
          <p:cNvSpPr txBox="1">
            <a:spLocks noChangeArrowheads="1"/>
          </p:cNvSpPr>
          <p:nvPr/>
        </p:nvSpPr>
        <p:spPr bwMode="auto">
          <a:xfrm>
            <a:off x="304800" y="3733800"/>
            <a:ext cx="8610600" cy="2530475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/>
              <a:t>During this 20 day period leading up to and including the 2009 eruptions of Redoubt, AK, only 2 false warnings occurred out of 474 full AVHRR scenes received directly at Gilmore Creek (GC), AK (0.5% of scenes received at GC).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/>
              <a:t>In other words, a forecaster can expect a false warning once every 7 to 10 days.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2000" b="1"/>
              <a:t>Every eruptive event captured by the AVHRR was detected.</a:t>
            </a:r>
            <a:endParaRPr lang="en-US" b="1"/>
          </a:p>
        </p:txBody>
      </p:sp>
      <p:sp>
        <p:nvSpPr>
          <p:cNvPr id="23571" name="Rectangle 19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458200" cy="914400"/>
          </a:xfrm>
        </p:spPr>
        <p:txBody>
          <a:bodyPr/>
          <a:lstStyle/>
          <a:p>
            <a:r>
              <a:rPr lang="en-US"/>
              <a:t>Automated Warning Performance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NOAA-18_AVHRR_redoubt_03-23-2009_13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25800" y="1016000"/>
            <a:ext cx="5613400" cy="508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Slide Number Placeholder 3"/>
          <p:cNvSpPr txBox="1">
            <a:spLocks noGrp="1"/>
          </p:cNvSpPr>
          <p:nvPr/>
        </p:nvSpPr>
        <p:spPr bwMode="auto">
          <a:xfrm>
            <a:off x="8686800" y="6534150"/>
            <a:ext cx="4572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eaLnBrk="1" hangingPunct="1"/>
            <a:fld id="{8CF1284F-F91D-40DC-843B-76A28C41424A}" type="slidenum">
              <a:rPr lang="en-US" sz="1400">
                <a:solidFill>
                  <a:schemeClr val="bg1"/>
                </a:solidFill>
              </a:rPr>
              <a:pPr algn="ctr" eaLnBrk="1" hangingPunct="1"/>
              <a:t>9</a:t>
            </a:fld>
            <a:endParaRPr lang="en-US" sz="1400">
              <a:solidFill>
                <a:schemeClr val="bg1"/>
              </a:solidFill>
            </a:endParaRPr>
          </a:p>
        </p:txBody>
      </p:sp>
      <p:sp>
        <p:nvSpPr>
          <p:cNvPr id="68610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Unique Early Warning Capability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52400" y="3581400"/>
            <a:ext cx="2514600" cy="283845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Tx/>
              <a:buChar char="•"/>
            </a:pPr>
            <a:r>
              <a:rPr lang="en-US" sz="1800" b="1" i="1"/>
              <a:t>This is the first automated technique capable of identifying volcanic ash that is sequestered in ice, which is common in the early stages of the ash cloud lifecycle.</a:t>
            </a:r>
          </a:p>
        </p:txBody>
      </p:sp>
      <p:sp>
        <p:nvSpPr>
          <p:cNvPr id="25606" name="Line 6"/>
          <p:cNvSpPr>
            <a:spLocks noChangeShapeType="1"/>
          </p:cNvSpPr>
          <p:nvPr/>
        </p:nvSpPr>
        <p:spPr bwMode="auto">
          <a:xfrm>
            <a:off x="2590800" y="1447800"/>
            <a:ext cx="2819400" cy="304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152400" y="2238375"/>
            <a:ext cx="2362200" cy="11906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800" b="1"/>
              <a:t>Early detection of new eruption (ash is largely  sequestered in ice)</a:t>
            </a:r>
            <a:endParaRPr lang="en-US" sz="1800"/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457200" y="990600"/>
            <a:ext cx="2133600" cy="91598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en-US" sz="1800" b="1"/>
              <a:t>Remnant ash from previous eruption</a:t>
            </a:r>
            <a:endParaRPr lang="en-US" sz="1800"/>
          </a:p>
        </p:txBody>
      </p:sp>
      <p:sp>
        <p:nvSpPr>
          <p:cNvPr id="25609" name="Line 9"/>
          <p:cNvSpPr>
            <a:spLocks noChangeShapeType="1"/>
          </p:cNvSpPr>
          <p:nvPr/>
        </p:nvSpPr>
        <p:spPr bwMode="auto">
          <a:xfrm flipV="1">
            <a:off x="2514600" y="2514600"/>
            <a:ext cx="1219200" cy="228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R External Review">
  <a:themeElements>
    <a:clrScheme name="STAR External Review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R External Review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34" charset="-128"/>
          </a:defRPr>
        </a:defPPr>
      </a:lstStyle>
    </a:lnDef>
  </a:objectDefaults>
  <a:extraClrSchemeLst>
    <a:extraClrScheme>
      <a:clrScheme name="STAR External Revi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R External Review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R External Review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R External Review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R External Review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R External Review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R External Review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R External Review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R External Review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R External Review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R External Review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R External Review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933</TotalTime>
  <Words>947</Words>
  <Application>Microsoft Office PowerPoint</Application>
  <PresentationFormat>On-screen Show (4:3)</PresentationFormat>
  <Paragraphs>108</Paragraphs>
  <Slides>10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ＭＳ Ｐゴシック</vt:lpstr>
      <vt:lpstr>Arial Black</vt:lpstr>
      <vt:lpstr>Symbol</vt:lpstr>
      <vt:lpstr>STAR External Review</vt:lpstr>
      <vt:lpstr>A Cloud Object Based Volcanic Ash Detection Technique</vt:lpstr>
      <vt:lpstr>Requirement, Science, and Benefit</vt:lpstr>
      <vt:lpstr>Challenges and Path Forward</vt:lpstr>
      <vt:lpstr>Ash Detection Method</vt:lpstr>
      <vt:lpstr>Ash Detection Method</vt:lpstr>
      <vt:lpstr>Retrieval Method</vt:lpstr>
      <vt:lpstr>Automated Ash Warning System</vt:lpstr>
      <vt:lpstr>Automated Warning Performance</vt:lpstr>
      <vt:lpstr>Unique Early Warning Capability</vt:lpstr>
      <vt:lpstr>Challenges and Path Forward</vt:lpstr>
    </vt:vector>
  </TitlesOfParts>
  <Company>TC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Cloud Object Based Volcanic Ash Detection Technique</dc:title>
  <dc:creator>TC</dc:creator>
  <cp:lastModifiedBy>jeff braun</cp:lastModifiedBy>
  <cp:revision>35</cp:revision>
  <dcterms:created xsi:type="dcterms:W3CDTF">2010-02-12T02:51:28Z</dcterms:created>
  <dcterms:modified xsi:type="dcterms:W3CDTF">2010-04-28T19:31:31Z</dcterms:modified>
</cp:coreProperties>
</file>